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16"/>
  </p:notesMasterIdLst>
  <p:sldIdLst>
    <p:sldId id="256" r:id="rId5"/>
    <p:sldId id="286" r:id="rId6"/>
    <p:sldId id="295" r:id="rId7"/>
    <p:sldId id="258" r:id="rId8"/>
    <p:sldId id="293" r:id="rId9"/>
    <p:sldId id="287" r:id="rId10"/>
    <p:sldId id="257" r:id="rId11"/>
    <p:sldId id="292" r:id="rId12"/>
    <p:sldId id="289" r:id="rId13"/>
    <p:sldId id="259" r:id="rId14"/>
    <p:sldId id="294"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80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no van der Zalm" userId="fa115784-6bc6-4a69-b93d-6b2f0f0a89b2" providerId="ADAL" clId="{99350A5D-CD98-432B-B84E-4DDDD08D5BAD}"/>
    <pc:docChg chg="undo custSel delSld modSld">
      <pc:chgData name="Zeno van der Zalm" userId="fa115784-6bc6-4a69-b93d-6b2f0f0a89b2" providerId="ADAL" clId="{99350A5D-CD98-432B-B84E-4DDDD08D5BAD}" dt="2022-11-07T11:00:37.939" v="69" actId="1076"/>
      <pc:docMkLst>
        <pc:docMk/>
      </pc:docMkLst>
      <pc:sldChg chg="modSp">
        <pc:chgData name="Zeno van der Zalm" userId="fa115784-6bc6-4a69-b93d-6b2f0f0a89b2" providerId="ADAL" clId="{99350A5D-CD98-432B-B84E-4DDDD08D5BAD}" dt="2022-11-07T10:56:07.085" v="19" actId="20577"/>
        <pc:sldMkLst>
          <pc:docMk/>
          <pc:sldMk cId="3580092955" sldId="256"/>
        </pc:sldMkLst>
        <pc:spChg chg="mod">
          <ac:chgData name="Zeno van der Zalm" userId="fa115784-6bc6-4a69-b93d-6b2f0f0a89b2" providerId="ADAL" clId="{99350A5D-CD98-432B-B84E-4DDDD08D5BAD}" dt="2022-11-07T10:56:07.085" v="19" actId="20577"/>
          <ac:spMkLst>
            <pc:docMk/>
            <pc:sldMk cId="3580092955" sldId="256"/>
            <ac:spMk id="2" creationId="{00000000-0000-0000-0000-000000000000}"/>
          </ac:spMkLst>
        </pc:spChg>
      </pc:sldChg>
      <pc:sldChg chg="modSp">
        <pc:chgData name="Zeno van der Zalm" userId="fa115784-6bc6-4a69-b93d-6b2f0f0a89b2" providerId="ADAL" clId="{99350A5D-CD98-432B-B84E-4DDDD08D5BAD}" dt="2022-11-07T10:56:16.792" v="33" actId="20577"/>
        <pc:sldMkLst>
          <pc:docMk/>
          <pc:sldMk cId="4233496260" sldId="286"/>
        </pc:sldMkLst>
        <pc:spChg chg="mod">
          <ac:chgData name="Zeno van der Zalm" userId="fa115784-6bc6-4a69-b93d-6b2f0f0a89b2" providerId="ADAL" clId="{99350A5D-CD98-432B-B84E-4DDDD08D5BAD}" dt="2022-11-07T10:56:16.792" v="33" actId="20577"/>
          <ac:spMkLst>
            <pc:docMk/>
            <pc:sldMk cId="4233496260" sldId="286"/>
            <ac:spMk id="3" creationId="{00000000-0000-0000-0000-000000000000}"/>
          </ac:spMkLst>
        </pc:spChg>
      </pc:sldChg>
      <pc:sldChg chg="addSp delSp modSp delAnim">
        <pc:chgData name="Zeno van der Zalm" userId="fa115784-6bc6-4a69-b93d-6b2f0f0a89b2" providerId="ADAL" clId="{99350A5D-CD98-432B-B84E-4DDDD08D5BAD}" dt="2022-11-07T11:00:37.939" v="69" actId="1076"/>
        <pc:sldMkLst>
          <pc:docMk/>
          <pc:sldMk cId="586412991" sldId="289"/>
        </pc:sldMkLst>
        <pc:spChg chg="del mod">
          <ac:chgData name="Zeno van der Zalm" userId="fa115784-6bc6-4a69-b93d-6b2f0f0a89b2" providerId="ADAL" clId="{99350A5D-CD98-432B-B84E-4DDDD08D5BAD}" dt="2022-11-07T11:00:03.209" v="60" actId="478"/>
          <ac:spMkLst>
            <pc:docMk/>
            <pc:sldMk cId="586412991" sldId="289"/>
            <ac:spMk id="2" creationId="{00000000-0000-0000-0000-000000000000}"/>
          </ac:spMkLst>
        </pc:spChg>
        <pc:spChg chg="add del mod">
          <ac:chgData name="Zeno van der Zalm" userId="fa115784-6bc6-4a69-b93d-6b2f0f0a89b2" providerId="ADAL" clId="{99350A5D-CD98-432B-B84E-4DDDD08D5BAD}" dt="2022-11-07T10:57:56.475" v="48" actId="478"/>
          <ac:spMkLst>
            <pc:docMk/>
            <pc:sldMk cId="586412991" sldId="289"/>
            <ac:spMk id="5" creationId="{40B9EF68-0CA7-4FCA-A3EC-CE3E5641C253}"/>
          </ac:spMkLst>
        </pc:spChg>
        <pc:spChg chg="del">
          <ac:chgData name="Zeno van der Zalm" userId="fa115784-6bc6-4a69-b93d-6b2f0f0a89b2" providerId="ADAL" clId="{99350A5D-CD98-432B-B84E-4DDDD08D5BAD}" dt="2022-11-07T10:57:52.460" v="47" actId="478"/>
          <ac:spMkLst>
            <pc:docMk/>
            <pc:sldMk cId="586412991" sldId="289"/>
            <ac:spMk id="6" creationId="{CEA923E5-32D0-44D4-806D-DDCD3FA06D5C}"/>
          </ac:spMkLst>
        </pc:spChg>
        <pc:spChg chg="add del mod">
          <ac:chgData name="Zeno van der Zalm" userId="fa115784-6bc6-4a69-b93d-6b2f0f0a89b2" providerId="ADAL" clId="{99350A5D-CD98-432B-B84E-4DDDD08D5BAD}" dt="2022-11-07T10:58:56.704" v="57"/>
          <ac:spMkLst>
            <pc:docMk/>
            <pc:sldMk cId="586412991" sldId="289"/>
            <ac:spMk id="7" creationId="{E88F29F2-A437-494B-B3E5-C77D5364387E}"/>
          </ac:spMkLst>
        </pc:spChg>
        <pc:spChg chg="del mod">
          <ac:chgData name="Zeno van der Zalm" userId="fa115784-6bc6-4a69-b93d-6b2f0f0a89b2" providerId="ADAL" clId="{99350A5D-CD98-432B-B84E-4DDDD08D5BAD}" dt="2022-11-07T10:58:41.779" v="51" actId="478"/>
          <ac:spMkLst>
            <pc:docMk/>
            <pc:sldMk cId="586412991" sldId="289"/>
            <ac:spMk id="8" creationId="{829D7DCC-BD78-40D3-B5FD-D14D01ECF24E}"/>
          </ac:spMkLst>
        </pc:spChg>
        <pc:spChg chg="add mod">
          <ac:chgData name="Zeno van der Zalm" userId="fa115784-6bc6-4a69-b93d-6b2f0f0a89b2" providerId="ADAL" clId="{99350A5D-CD98-432B-B84E-4DDDD08D5BAD}" dt="2022-11-07T10:58:43.268" v="53" actId="571"/>
          <ac:spMkLst>
            <pc:docMk/>
            <pc:sldMk cId="586412991" sldId="289"/>
            <ac:spMk id="9" creationId="{828A7A31-0D00-4898-BABF-E6786A8A937A}"/>
          </ac:spMkLst>
        </pc:spChg>
        <pc:spChg chg="add del mod">
          <ac:chgData name="Zeno van der Zalm" userId="fa115784-6bc6-4a69-b93d-6b2f0f0a89b2" providerId="ADAL" clId="{99350A5D-CD98-432B-B84E-4DDDD08D5BAD}" dt="2022-11-07T11:00:05.550" v="61" actId="478"/>
          <ac:spMkLst>
            <pc:docMk/>
            <pc:sldMk cId="586412991" sldId="289"/>
            <ac:spMk id="12" creationId="{4B89774C-38FD-485F-9AAC-AFF4075BEC06}"/>
          </ac:spMkLst>
        </pc:spChg>
        <pc:spChg chg="add del mod">
          <ac:chgData name="Zeno van der Zalm" userId="fa115784-6bc6-4a69-b93d-6b2f0f0a89b2" providerId="ADAL" clId="{99350A5D-CD98-432B-B84E-4DDDD08D5BAD}" dt="2022-11-07T11:00:28.237" v="66"/>
          <ac:spMkLst>
            <pc:docMk/>
            <pc:sldMk cId="586412991" sldId="289"/>
            <ac:spMk id="13" creationId="{E707BDD9-5076-47D4-82A5-A6479515D6F2}"/>
          </ac:spMkLst>
        </pc:spChg>
        <pc:spChg chg="add mod">
          <ac:chgData name="Zeno van der Zalm" userId="fa115784-6bc6-4a69-b93d-6b2f0f0a89b2" providerId="ADAL" clId="{99350A5D-CD98-432B-B84E-4DDDD08D5BAD}" dt="2022-11-07T11:00:37.939" v="69" actId="1076"/>
          <ac:spMkLst>
            <pc:docMk/>
            <pc:sldMk cId="586412991" sldId="289"/>
            <ac:spMk id="14" creationId="{58B69C3D-563C-448B-B4A9-C8E0FD9E2EAE}"/>
          </ac:spMkLst>
        </pc:spChg>
        <pc:picChg chg="add mod">
          <ac:chgData name="Zeno van der Zalm" userId="fa115784-6bc6-4a69-b93d-6b2f0f0a89b2" providerId="ADAL" clId="{99350A5D-CD98-432B-B84E-4DDDD08D5BAD}" dt="2022-11-07T11:00:26.396" v="64"/>
          <ac:picMkLst>
            <pc:docMk/>
            <pc:sldMk cId="586412991" sldId="289"/>
            <ac:picMk id="10" creationId="{87BD2DA4-7D2A-4356-86C8-0EE9DEBE336B}"/>
          </ac:picMkLst>
        </pc:picChg>
      </pc:sldChg>
      <pc:sldChg chg="del">
        <pc:chgData name="Zeno van der Zalm" userId="fa115784-6bc6-4a69-b93d-6b2f0f0a89b2" providerId="ADAL" clId="{99350A5D-CD98-432B-B84E-4DDDD08D5BAD}" dt="2022-11-07T10:56:51.545" v="34" actId="2696"/>
        <pc:sldMkLst>
          <pc:docMk/>
          <pc:sldMk cId="887122796"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E6459-67CE-4C4F-9EBA-EB820F0A5983}" type="datetimeFigureOut">
              <a:rPr lang="nl-NL" smtClean="0"/>
              <a:t>23-1-2023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E5C18-EEBE-4DC0-9A14-2DB58EE3DBE2}" type="slidenum">
              <a:rPr lang="nl-NL" smtClean="0"/>
              <a:t>‹nr.›</a:t>
            </a:fld>
            <a:endParaRPr lang="nl-NL"/>
          </a:p>
        </p:txBody>
      </p:sp>
    </p:spTree>
    <p:extLst>
      <p:ext uri="{BB962C8B-B14F-4D97-AF65-F5344CB8AC3E}">
        <p14:creationId xmlns:p14="http://schemas.microsoft.com/office/powerpoint/2010/main" val="1783764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nl-NL"/>
              <a:t>Klik om de stijl te bewerken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1/23/2023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nl-NL"/>
              <a:t>Klik op het pictogram als u een afbeelding wilt toevoegen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nl-NL"/>
              <a:t>Klik om de stijl te bewerken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nl-NL"/>
              <a:t>Klik om de stijl te bewerken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nl-NL"/>
              <a:t>Klik om de stijl te bewerken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nl-NL"/>
              <a:t>Klik om de stijl te bewerken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nl-NL"/>
              <a:t>Klik om de stijl te bewerken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nl-NL"/>
              <a:t>Klik op het pictogram als u een afbeelding wilt toevoegen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48A87A34-81AB-432B-8DAE-1953F412C126}" type="datetimeFigureOut">
              <a:rPr lang="en-US" dirty="0"/>
              <a:t>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nl-NL"/>
              <a:t>Klik om de stijl te bewerken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nl-NL"/>
              <a:t>Klik om de stijl te bewerken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141410" y="3073397"/>
            <a:ext cx="4878391" cy="271780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3073397"/>
            <a:ext cx="4875210" cy="271780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nl-NL"/>
              <a:t>Klik om de stijl te bewerken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nl-NL"/>
              <a:t>Klik om de stijl te bewerken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1/23/2023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ich.unesco.org/en/RL/irrigators-tribunals-of-the-spanish-mediterranean-coast-the-council-of-wise-men-of-the-plain-of-murcia-and-the-water-tribunal-of-the-plain-of-valencia-00171" TargetMode="External"/><Relationship Id="rId7" Type="http://schemas.openxmlformats.org/officeDocument/2006/relationships/hyperlink" Target="https://leokanner.sharepoint.com/sites/LeoKannercollege-VSO/Leraren/Vakken/Gamma/vakoverstijgend/1.%20EU-leerlijn/klas%205/overlegeconomie%20op%20landelijk%20niveau/schooljaar%202019%20-%202020/bronnen/ICH/33341-EN.pdf" TargetMode="External"/><Relationship Id="rId2" Type="http://schemas.openxmlformats.org/officeDocument/2006/relationships/slideLayout" Target="../slideLayouts/slideLayout2.xml"/><Relationship Id="rId1" Type="http://schemas.openxmlformats.org/officeDocument/2006/relationships/video" Target="https://www.youtube.com/embed/-sjqLQ5wA84?feature=oembed" TargetMode="External"/><Relationship Id="rId6" Type="http://schemas.openxmlformats.org/officeDocument/2006/relationships/hyperlink" Target="https://ich.unesco.org/en/RL/idea-and-practice-of-organizing-shared-interests-in-cooperatives-01200" TargetMode="External"/><Relationship Id="rId5"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ich.unesco.org/dive/domai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nesco.nl/nl/werelderfgoedkaar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ich.unesco.org/en/lists"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immaterieelerfgoed.nl/"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immaterieelerfgoed.nl/nl/page/2727/immaterieel-erfgoed"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immaterieelerfgoed.nl/nl/polderen"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Polderen in de klas</a:t>
            </a:r>
          </a:p>
        </p:txBody>
      </p:sp>
      <p:sp>
        <p:nvSpPr>
          <p:cNvPr id="3" name="Ondertitel 2"/>
          <p:cNvSpPr>
            <a:spLocks noGrp="1"/>
          </p:cNvSpPr>
          <p:nvPr>
            <p:ph type="subTitle" idx="1"/>
          </p:nvPr>
        </p:nvSpPr>
        <p:spPr/>
        <p:txBody>
          <a:bodyPr/>
          <a:lstStyle/>
          <a:p>
            <a:r>
              <a:rPr lang="nl-NL" dirty="0"/>
              <a:t>Immaterieel erfgoed</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4350" y="182361"/>
            <a:ext cx="1365622" cy="457240"/>
          </a:xfrm>
          <a:prstGeom prst="rect">
            <a:avLst/>
          </a:prstGeom>
        </p:spPr>
      </p:pic>
    </p:spTree>
    <p:extLst>
      <p:ext uri="{BB962C8B-B14F-4D97-AF65-F5344CB8AC3E}">
        <p14:creationId xmlns:p14="http://schemas.microsoft.com/office/powerpoint/2010/main" val="3580092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Voorbeelden buitenland</a:t>
            </a:r>
          </a:p>
        </p:txBody>
      </p:sp>
      <p:sp>
        <p:nvSpPr>
          <p:cNvPr id="3" name="Tijdelijke aanduiding voor inhoud 2"/>
          <p:cNvSpPr>
            <a:spLocks noGrp="1"/>
          </p:cNvSpPr>
          <p:nvPr>
            <p:ph idx="1"/>
          </p:nvPr>
        </p:nvSpPr>
        <p:spPr>
          <a:xfrm>
            <a:off x="1141413" y="1887537"/>
            <a:ext cx="2259012" cy="741363"/>
          </a:xfrm>
        </p:spPr>
        <p:txBody>
          <a:bodyPr>
            <a:normAutofit/>
          </a:bodyPr>
          <a:lstStyle/>
          <a:p>
            <a:pPr marL="0" indent="0">
              <a:buNone/>
            </a:pPr>
            <a:r>
              <a:rPr lang="nl-NL" sz="2800" dirty="0">
                <a:hlinkClick r:id="rId3"/>
              </a:rPr>
              <a:t>Spanje</a:t>
            </a:r>
            <a:endParaRPr lang="nl-NL" dirty="0"/>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00" y="161278"/>
            <a:ext cx="1365622" cy="457240"/>
          </a:xfrm>
          <a:prstGeom prst="rect">
            <a:avLst/>
          </a:prstGeom>
        </p:spPr>
      </p:pic>
      <p:pic>
        <p:nvPicPr>
          <p:cNvPr id="6" name="Onlinemedia 5" title="Irrigators tribunals of the Spanish Mediterranean coast">
            <a:hlinkClick r:id="" action="ppaction://media"/>
            <a:extLst>
              <a:ext uri="{FF2B5EF4-FFF2-40B4-BE49-F238E27FC236}">
                <a16:creationId xmlns:a16="http://schemas.microsoft.com/office/drawing/2014/main" id="{79E661B1-8650-4944-8A87-882D3327FFBD}"/>
              </a:ext>
            </a:extLst>
          </p:cNvPr>
          <p:cNvPicPr>
            <a:picLocks noRot="1" noChangeAspect="1"/>
          </p:cNvPicPr>
          <p:nvPr>
            <a:videoFile r:link="rId1"/>
          </p:nvPr>
        </p:nvPicPr>
        <p:blipFill>
          <a:blip r:embed="rId5"/>
          <a:stretch>
            <a:fillRect/>
          </a:stretch>
        </p:blipFill>
        <p:spPr>
          <a:xfrm>
            <a:off x="1228608" y="2472971"/>
            <a:ext cx="4686417" cy="3512260"/>
          </a:xfrm>
          <a:prstGeom prst="rect">
            <a:avLst/>
          </a:prstGeom>
        </p:spPr>
      </p:pic>
      <p:sp>
        <p:nvSpPr>
          <p:cNvPr id="8" name="Tijdelijke aanduiding voor inhoud 2">
            <a:extLst>
              <a:ext uri="{FF2B5EF4-FFF2-40B4-BE49-F238E27FC236}">
                <a16:creationId xmlns:a16="http://schemas.microsoft.com/office/drawing/2014/main" id="{C148B9C3-440B-43D9-92E4-6ECCCC167755}"/>
              </a:ext>
            </a:extLst>
          </p:cNvPr>
          <p:cNvSpPr txBox="1">
            <a:spLocks/>
          </p:cNvSpPr>
          <p:nvPr/>
        </p:nvSpPr>
        <p:spPr>
          <a:xfrm>
            <a:off x="7218363" y="1887537"/>
            <a:ext cx="2259012" cy="74136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nl-NL" sz="2800" dirty="0">
                <a:hlinkClick r:id="rId6"/>
              </a:rPr>
              <a:t>Duitsland</a:t>
            </a:r>
            <a:endParaRPr lang="nl-NL" dirty="0"/>
          </a:p>
        </p:txBody>
      </p:sp>
      <p:pic>
        <p:nvPicPr>
          <p:cNvPr id="10" name="Graphic 9" descr="Controlelijst RTL">
            <a:hlinkClick r:id="rId7"/>
            <a:extLst>
              <a:ext uri="{FF2B5EF4-FFF2-40B4-BE49-F238E27FC236}">
                <a16:creationId xmlns:a16="http://schemas.microsoft.com/office/drawing/2014/main" id="{2CAF8169-69F4-499A-BD51-2F15452B5A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45853" y="2451707"/>
            <a:ext cx="914400" cy="914400"/>
          </a:xfrm>
          <a:prstGeom prst="rect">
            <a:avLst/>
          </a:prstGeom>
        </p:spPr>
      </p:pic>
    </p:spTree>
    <p:extLst>
      <p:ext uri="{BB962C8B-B14F-4D97-AF65-F5344CB8AC3E}">
        <p14:creationId xmlns:p14="http://schemas.microsoft.com/office/powerpoint/2010/main" val="240666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6"/>
                </p:tgtEl>
              </p:cMediaNode>
            </p:video>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hlinkClick r:id="rId2"/>
            <a:extLst>
              <a:ext uri="{FF2B5EF4-FFF2-40B4-BE49-F238E27FC236}">
                <a16:creationId xmlns:a16="http://schemas.microsoft.com/office/drawing/2014/main" id="{434E50E1-9E58-4273-A457-D78C9CF9C803}"/>
              </a:ext>
            </a:extLst>
          </p:cNvPr>
          <p:cNvPicPr>
            <a:picLocks noChangeAspect="1"/>
          </p:cNvPicPr>
          <p:nvPr/>
        </p:nvPicPr>
        <p:blipFill>
          <a:blip r:embed="rId3"/>
          <a:stretch>
            <a:fillRect/>
          </a:stretch>
        </p:blipFill>
        <p:spPr>
          <a:xfrm>
            <a:off x="4797495" y="497047"/>
            <a:ext cx="6538693" cy="5863905"/>
          </a:xfrm>
          <a:prstGeom prst="rect">
            <a:avLst/>
          </a:prstGeom>
        </p:spPr>
      </p:pic>
      <p:sp>
        <p:nvSpPr>
          <p:cNvPr id="6" name="Titel 1">
            <a:extLst>
              <a:ext uri="{FF2B5EF4-FFF2-40B4-BE49-F238E27FC236}">
                <a16:creationId xmlns:a16="http://schemas.microsoft.com/office/drawing/2014/main" id="{A2927066-17C8-446C-9527-7244F306308C}"/>
              </a:ext>
            </a:extLst>
          </p:cNvPr>
          <p:cNvSpPr>
            <a:spLocks noGrp="1"/>
          </p:cNvSpPr>
          <p:nvPr>
            <p:ph type="title"/>
          </p:nvPr>
        </p:nvSpPr>
        <p:spPr>
          <a:xfrm>
            <a:off x="855812" y="995059"/>
            <a:ext cx="3363849" cy="4867882"/>
          </a:xfrm>
        </p:spPr>
        <p:txBody>
          <a:bodyPr>
            <a:normAutofit/>
          </a:bodyPr>
          <a:lstStyle/>
          <a:p>
            <a:r>
              <a:rPr lang="nl-NL" dirty="0"/>
              <a:t>Overzicht </a:t>
            </a:r>
            <a:br>
              <a:rPr lang="nl-NL" dirty="0"/>
            </a:br>
            <a:r>
              <a:rPr lang="nl-NL" dirty="0"/>
              <a:t>van de wereld</a:t>
            </a:r>
          </a:p>
        </p:txBody>
      </p:sp>
    </p:spTree>
    <p:extLst>
      <p:ext uri="{BB962C8B-B14F-4D97-AF65-F5344CB8AC3E}">
        <p14:creationId xmlns:p14="http://schemas.microsoft.com/office/powerpoint/2010/main" val="323613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Lesdoelen</a:t>
            </a:r>
          </a:p>
        </p:txBody>
      </p:sp>
      <p:sp>
        <p:nvSpPr>
          <p:cNvPr id="3" name="Tijdelijke aanduiding voor inhoud 2"/>
          <p:cNvSpPr>
            <a:spLocks noGrp="1"/>
          </p:cNvSpPr>
          <p:nvPr>
            <p:ph idx="1"/>
          </p:nvPr>
        </p:nvSpPr>
        <p:spPr/>
        <p:txBody>
          <a:bodyPr/>
          <a:lstStyle/>
          <a:p>
            <a:pPr marL="0" indent="0">
              <a:buNone/>
            </a:pPr>
            <a:r>
              <a:rPr lang="nl-NL" dirty="0"/>
              <a:t>De leerling leert wat immaterieel erfgoed betekent</a:t>
            </a:r>
          </a:p>
          <a:p>
            <a:pPr marL="0" indent="0">
              <a:buNone/>
            </a:pPr>
            <a:r>
              <a:rPr lang="nl-NL" dirty="0"/>
              <a:t>De leerling snapt waarom polderen binnen die definitie valt</a:t>
            </a:r>
          </a:p>
          <a:p>
            <a:pPr marL="0" indent="0">
              <a:buNone/>
            </a:pPr>
            <a:r>
              <a:rPr lang="nl-NL" dirty="0"/>
              <a:t>De leerling kan twee soortgelijke voorbeelden benoemen buiten Nederland</a:t>
            </a:r>
          </a:p>
          <a:p>
            <a:endParaRPr lang="nl-NL" dirty="0"/>
          </a:p>
          <a:p>
            <a:endParaRPr lang="nl-NL" dirty="0"/>
          </a:p>
        </p:txBody>
      </p:sp>
    </p:spTree>
    <p:extLst>
      <p:ext uri="{BB962C8B-B14F-4D97-AF65-F5344CB8AC3E}">
        <p14:creationId xmlns:p14="http://schemas.microsoft.com/office/powerpoint/2010/main" val="4233496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Werelderfgoed</a:t>
            </a:r>
          </a:p>
        </p:txBody>
      </p:sp>
      <p:pic>
        <p:nvPicPr>
          <p:cNvPr id="5" name="Afbeelding 4">
            <a:hlinkClick r:id="rId2"/>
          </p:cNvPr>
          <p:cNvPicPr>
            <a:picLocks noChangeAspect="1"/>
          </p:cNvPicPr>
          <p:nvPr/>
        </p:nvPicPr>
        <p:blipFill>
          <a:blip r:embed="rId3"/>
          <a:stretch>
            <a:fillRect/>
          </a:stretch>
        </p:blipFill>
        <p:spPr>
          <a:xfrm>
            <a:off x="1141413" y="1757444"/>
            <a:ext cx="9965942" cy="4495872"/>
          </a:xfrm>
          <a:prstGeom prst="rect">
            <a:avLst/>
          </a:prstGeom>
        </p:spPr>
      </p:pic>
    </p:spTree>
    <p:extLst>
      <p:ext uri="{BB962C8B-B14F-4D97-AF65-F5344CB8AC3E}">
        <p14:creationId xmlns:p14="http://schemas.microsoft.com/office/powerpoint/2010/main" val="2600684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41413" y="618518"/>
            <a:ext cx="9905998" cy="1478570"/>
          </a:xfrm>
        </p:spPr>
        <p:txBody>
          <a:bodyPr>
            <a:normAutofit/>
          </a:bodyPr>
          <a:lstStyle/>
          <a:p>
            <a:r>
              <a:rPr lang="nl-NL" dirty="0"/>
              <a:t>Immaterieel erfgoed</a:t>
            </a:r>
          </a:p>
        </p:txBody>
      </p:sp>
      <p:sp>
        <p:nvSpPr>
          <p:cNvPr id="3" name="Tijdelijke aanduiding voor inhoud 2"/>
          <p:cNvSpPr>
            <a:spLocks noGrp="1"/>
          </p:cNvSpPr>
          <p:nvPr>
            <p:ph idx="1"/>
          </p:nvPr>
        </p:nvSpPr>
        <p:spPr>
          <a:xfrm>
            <a:off x="1299556" y="2097088"/>
            <a:ext cx="5837381" cy="3541714"/>
          </a:xfrm>
        </p:spPr>
        <p:txBody>
          <a:bodyPr>
            <a:normAutofit/>
          </a:bodyPr>
          <a:lstStyle/>
          <a:p>
            <a:pPr marL="0" indent="0">
              <a:lnSpc>
                <a:spcPct val="110000"/>
              </a:lnSpc>
              <a:buNone/>
            </a:pPr>
            <a:r>
              <a:rPr lang="nl-NL" dirty="0"/>
              <a:t>Cultuuruitingen die door erfgoed-gemeenschappen worden beleefd als erfgoed en hen een gevoel van identiteit en continuïteit geven. Dit immaterieel erfgoed wordt steeds opnieuw vormgegeven in samenhang met maatschappelijke veranderingen en in interactie met de sociale omgeving en van generatie op generatie doorgegeven.</a:t>
            </a:r>
          </a:p>
          <a:p>
            <a:pPr marL="0" indent="0">
              <a:lnSpc>
                <a:spcPct val="110000"/>
              </a:lnSpc>
              <a:buNone/>
            </a:pPr>
            <a:endParaRPr lang="nl-NL" sz="2000" dirty="0"/>
          </a:p>
          <a:p>
            <a:pPr>
              <a:lnSpc>
                <a:spcPct val="110000"/>
              </a:lnSpc>
              <a:buFont typeface="Wingdings" panose="05000000000000000000" pitchFamily="2" charset="2"/>
              <a:buChar char="§"/>
            </a:pPr>
            <a:endParaRPr lang="nl-NL" sz="2000" dirty="0"/>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4600" y="161278"/>
            <a:ext cx="1365622" cy="457240"/>
          </a:xfrm>
          <a:prstGeom prst="rect">
            <a:avLst/>
          </a:prstGeom>
        </p:spPr>
      </p:pic>
    </p:spTree>
    <p:extLst>
      <p:ext uri="{BB962C8B-B14F-4D97-AF65-F5344CB8AC3E}">
        <p14:creationId xmlns:p14="http://schemas.microsoft.com/office/powerpoint/2010/main" val="98716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Immaterieel erfgoed</a:t>
            </a:r>
          </a:p>
        </p:txBody>
      </p:sp>
      <p:sp>
        <p:nvSpPr>
          <p:cNvPr id="3" name="Tijdelijke aanduiding voor inhoud 2"/>
          <p:cNvSpPr>
            <a:spLocks noGrp="1"/>
          </p:cNvSpPr>
          <p:nvPr>
            <p:ph idx="1"/>
          </p:nvPr>
        </p:nvSpPr>
        <p:spPr/>
        <p:txBody>
          <a:bodyPr>
            <a:normAutofit lnSpcReduction="10000"/>
          </a:bodyPr>
          <a:lstStyle/>
          <a:p>
            <a:pPr marL="0" indent="0">
              <a:buNone/>
            </a:pPr>
            <a:r>
              <a:rPr lang="nl-NL" sz="2600" dirty="0"/>
              <a:t>Het UNESCO Verdrag inzake Bescherming van het Immaterieel Cultureel Erfgoed is afgesloten in 2003. </a:t>
            </a:r>
          </a:p>
          <a:p>
            <a:pPr marL="0" indent="0">
              <a:buNone/>
            </a:pPr>
            <a:r>
              <a:rPr lang="nl-NL" sz="2600" dirty="0"/>
              <a:t>Wanneer een land een internationaal verdrag tekent, verplicht het zich om acties te ondernemen om invullen te geven aan de gemaakte afspraken.</a:t>
            </a:r>
          </a:p>
          <a:p>
            <a:pPr marL="0" indent="0">
              <a:buNone/>
            </a:pPr>
            <a:r>
              <a:rPr lang="nl-NL" sz="2600" dirty="0"/>
              <a:t>Sinds 2003 hebben 178 landen dit verdrag geratificeerd, waaronder Nederland.</a:t>
            </a:r>
          </a:p>
          <a:p>
            <a:pPr marL="0" indent="0">
              <a:buNone/>
            </a:pPr>
            <a:endParaRPr lang="nl-NL" sz="2600" dirty="0"/>
          </a:p>
          <a:p>
            <a:pPr marL="0" indent="0">
              <a:buNone/>
            </a:pPr>
            <a:endParaRPr lang="nl-NL" dirty="0"/>
          </a:p>
          <a:p>
            <a:pPr>
              <a:buFont typeface="Wingdings" panose="05000000000000000000" pitchFamily="2" charset="2"/>
              <a:buChar char="§"/>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600" y="161278"/>
            <a:ext cx="1365622" cy="457240"/>
          </a:xfrm>
          <a:prstGeom prst="rect">
            <a:avLst/>
          </a:prstGeom>
        </p:spPr>
      </p:pic>
    </p:spTree>
    <p:extLst>
      <p:ext uri="{BB962C8B-B14F-4D97-AF65-F5344CB8AC3E}">
        <p14:creationId xmlns:p14="http://schemas.microsoft.com/office/powerpoint/2010/main" val="1795928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141413" y="618518"/>
            <a:ext cx="9905998" cy="1478570"/>
          </a:xfrm>
        </p:spPr>
        <p:txBody>
          <a:bodyPr/>
          <a:lstStyle/>
          <a:p>
            <a:r>
              <a:rPr lang="nl-NL" dirty="0"/>
              <a:t>Inhoud van het verdrag</a:t>
            </a:r>
          </a:p>
        </p:txBody>
      </p:sp>
      <p:sp>
        <p:nvSpPr>
          <p:cNvPr id="3" name="Tijdelijke aanduiding voor inhoud 2"/>
          <p:cNvSpPr>
            <a:spLocks noGrp="1"/>
          </p:cNvSpPr>
          <p:nvPr>
            <p:ph idx="1"/>
          </p:nvPr>
        </p:nvSpPr>
        <p:spPr>
          <a:xfrm>
            <a:off x="4636655" y="2238375"/>
            <a:ext cx="6410756" cy="4001107"/>
          </a:xfrm>
        </p:spPr>
        <p:txBody>
          <a:bodyPr>
            <a:normAutofit lnSpcReduction="10000"/>
          </a:bodyPr>
          <a:lstStyle/>
          <a:p>
            <a:pPr marL="0" indent="0">
              <a:buNone/>
            </a:pPr>
            <a:r>
              <a:rPr lang="nl-NL" dirty="0"/>
              <a:t>Het verdrag gaat over de bescherming van immaterieel cultureel erfgoed op een manier dat de culturele traditie niet verloren gaat. </a:t>
            </a:r>
          </a:p>
          <a:p>
            <a:pPr marL="0" indent="0">
              <a:buNone/>
            </a:pPr>
            <a:endParaRPr lang="nl-NL" dirty="0"/>
          </a:p>
          <a:p>
            <a:pPr marL="0" indent="0">
              <a:buNone/>
            </a:pPr>
            <a:r>
              <a:rPr lang="nl-NL" dirty="0"/>
              <a:t>Het waarborgen van immaterieel erfgoed gebeurt door voorwaarden te creëren die de cultuuroverdracht zo gunstig mogelijk maakt. Onderwijsprogramma’s kunnen hier uitstekend in bijdragen.</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600" y="161278"/>
            <a:ext cx="1365622" cy="457240"/>
          </a:xfrm>
          <a:prstGeom prst="rect">
            <a:avLst/>
          </a:prstGeom>
        </p:spPr>
      </p:pic>
      <p:pic>
        <p:nvPicPr>
          <p:cNvPr id="6" name="Afbeelding 5">
            <a:hlinkClick r:id="rId3"/>
            <a:extLst>
              <a:ext uri="{FF2B5EF4-FFF2-40B4-BE49-F238E27FC236}">
                <a16:creationId xmlns:a16="http://schemas.microsoft.com/office/drawing/2014/main" id="{A6FFECB8-8BBD-44EA-A7B9-B6D373081DA9}"/>
              </a:ext>
            </a:extLst>
          </p:cNvPr>
          <p:cNvPicPr>
            <a:picLocks noChangeAspect="1"/>
          </p:cNvPicPr>
          <p:nvPr/>
        </p:nvPicPr>
        <p:blipFill>
          <a:blip r:embed="rId4"/>
          <a:stretch>
            <a:fillRect/>
          </a:stretch>
        </p:blipFill>
        <p:spPr>
          <a:xfrm>
            <a:off x="1612466" y="3360976"/>
            <a:ext cx="2410161" cy="1505160"/>
          </a:xfrm>
          <a:prstGeom prst="rect">
            <a:avLst/>
          </a:prstGeom>
        </p:spPr>
      </p:pic>
    </p:spTree>
    <p:extLst>
      <p:ext uri="{BB962C8B-B14F-4D97-AF65-F5344CB8AC3E}">
        <p14:creationId xmlns:p14="http://schemas.microsoft.com/office/powerpoint/2010/main" val="179897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Domeinen van immaterieel erfgoed</a:t>
            </a:r>
          </a:p>
        </p:txBody>
      </p:sp>
      <p:sp>
        <p:nvSpPr>
          <p:cNvPr id="3" name="Tijdelijke aanduiding voor inhoud 2"/>
          <p:cNvSpPr>
            <a:spLocks noGrp="1"/>
          </p:cNvSpPr>
          <p:nvPr>
            <p:ph idx="1"/>
          </p:nvPr>
        </p:nvSpPr>
        <p:spPr>
          <a:xfrm>
            <a:off x="1141413" y="1894105"/>
            <a:ext cx="9905999" cy="3921287"/>
          </a:xfrm>
        </p:spPr>
        <p:txBody>
          <a:bodyPr>
            <a:noAutofit/>
          </a:bodyPr>
          <a:lstStyle/>
          <a:p>
            <a:pPr marL="0" indent="0">
              <a:lnSpc>
                <a:spcPct val="150000"/>
              </a:lnSpc>
              <a:buNone/>
            </a:pPr>
            <a:r>
              <a:rPr lang="nl-NL" sz="3200" dirty="0"/>
              <a:t>orale tradities</a:t>
            </a:r>
            <a:br>
              <a:rPr lang="nl-NL" sz="3200" dirty="0"/>
            </a:br>
            <a:r>
              <a:rPr lang="nl-NL" sz="3200" dirty="0"/>
              <a:t>uitvoerende kunsten</a:t>
            </a:r>
            <a:br>
              <a:rPr lang="nl-NL" sz="3200" dirty="0"/>
            </a:br>
            <a:r>
              <a:rPr lang="nl-NL" sz="3200" dirty="0"/>
              <a:t>sociale praktijken, rituelen en feestelijke gebeurtenissen</a:t>
            </a:r>
            <a:br>
              <a:rPr lang="nl-NL" sz="3200" dirty="0"/>
            </a:br>
            <a:r>
              <a:rPr lang="nl-NL" sz="3200" dirty="0"/>
              <a:t>kennis en praktijken betreffende de natuur en het universum</a:t>
            </a:r>
            <a:br>
              <a:rPr lang="nl-NL" sz="3200" dirty="0"/>
            </a:br>
            <a:r>
              <a:rPr lang="nl-NL" sz="3200" dirty="0"/>
              <a:t>traditionele ambachten</a:t>
            </a:r>
            <a:br>
              <a:rPr lang="nl-NL" dirty="0"/>
            </a:br>
            <a:r>
              <a:rPr lang="nl-NL" dirty="0"/>
              <a:t> </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600" y="161278"/>
            <a:ext cx="1365622" cy="457240"/>
          </a:xfrm>
          <a:prstGeom prst="rect">
            <a:avLst/>
          </a:prstGeom>
        </p:spPr>
      </p:pic>
    </p:spTree>
    <p:extLst>
      <p:ext uri="{BB962C8B-B14F-4D97-AF65-F5344CB8AC3E}">
        <p14:creationId xmlns:p14="http://schemas.microsoft.com/office/powerpoint/2010/main" val="369614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Immaterieel erfgoed in Nederland</a:t>
            </a:r>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600" y="161278"/>
            <a:ext cx="1365622" cy="457240"/>
          </a:xfrm>
          <a:prstGeom prst="rect">
            <a:avLst/>
          </a:prstGeom>
        </p:spPr>
      </p:pic>
      <p:pic>
        <p:nvPicPr>
          <p:cNvPr id="9" name="Afbeelding 8">
            <a:hlinkClick r:id="rId3"/>
            <a:extLst>
              <a:ext uri="{FF2B5EF4-FFF2-40B4-BE49-F238E27FC236}">
                <a16:creationId xmlns:a16="http://schemas.microsoft.com/office/drawing/2014/main" id="{138A9B7A-1080-4C94-9D65-DEDBBC38C09D}"/>
              </a:ext>
            </a:extLst>
          </p:cNvPr>
          <p:cNvPicPr>
            <a:picLocks noChangeAspect="1"/>
          </p:cNvPicPr>
          <p:nvPr/>
        </p:nvPicPr>
        <p:blipFill>
          <a:blip r:embed="rId4"/>
          <a:stretch>
            <a:fillRect/>
          </a:stretch>
        </p:blipFill>
        <p:spPr>
          <a:xfrm>
            <a:off x="1238896" y="1710148"/>
            <a:ext cx="6392167" cy="4763165"/>
          </a:xfrm>
          <a:prstGeom prst="rect">
            <a:avLst/>
          </a:prstGeom>
        </p:spPr>
      </p:pic>
      <p:pic>
        <p:nvPicPr>
          <p:cNvPr id="10" name="Afbeelding 9">
            <a:hlinkClick r:id="rId5"/>
            <a:extLst>
              <a:ext uri="{FF2B5EF4-FFF2-40B4-BE49-F238E27FC236}">
                <a16:creationId xmlns:a16="http://schemas.microsoft.com/office/drawing/2014/main" id="{B356EFB4-0F2F-44A9-8440-CCFA74BF0C68}"/>
              </a:ext>
            </a:extLst>
          </p:cNvPr>
          <p:cNvPicPr>
            <a:picLocks noChangeAspect="1"/>
          </p:cNvPicPr>
          <p:nvPr/>
        </p:nvPicPr>
        <p:blipFill>
          <a:blip r:embed="rId6"/>
          <a:stretch>
            <a:fillRect/>
          </a:stretch>
        </p:blipFill>
        <p:spPr>
          <a:xfrm>
            <a:off x="8070757" y="1710148"/>
            <a:ext cx="1333686" cy="819264"/>
          </a:xfrm>
          <a:prstGeom prst="rect">
            <a:avLst/>
          </a:prstGeom>
        </p:spPr>
      </p:pic>
    </p:spTree>
    <p:extLst>
      <p:ext uri="{BB962C8B-B14F-4D97-AF65-F5344CB8AC3E}">
        <p14:creationId xmlns:p14="http://schemas.microsoft.com/office/powerpoint/2010/main" val="417450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4600" y="161278"/>
            <a:ext cx="1365622" cy="457240"/>
          </a:xfrm>
          <a:prstGeom prst="rect">
            <a:avLst/>
          </a:prstGeom>
        </p:spPr>
      </p:pic>
      <p:pic>
        <p:nvPicPr>
          <p:cNvPr id="10" name="Afbeelding 9">
            <a:hlinkClick r:id="rId3"/>
            <a:extLst>
              <a:ext uri="{FF2B5EF4-FFF2-40B4-BE49-F238E27FC236}">
                <a16:creationId xmlns:a16="http://schemas.microsoft.com/office/drawing/2014/main" id="{87BD2DA4-7D2A-4356-86C8-0EE9DEBE336B}"/>
              </a:ext>
            </a:extLst>
          </p:cNvPr>
          <p:cNvPicPr>
            <a:picLocks noChangeAspect="1"/>
          </p:cNvPicPr>
          <p:nvPr/>
        </p:nvPicPr>
        <p:blipFill>
          <a:blip r:embed="rId4"/>
          <a:stretch>
            <a:fillRect/>
          </a:stretch>
        </p:blipFill>
        <p:spPr>
          <a:xfrm>
            <a:off x="1384272" y="487425"/>
            <a:ext cx="7186283" cy="5883150"/>
          </a:xfrm>
          <a:prstGeom prst="rect">
            <a:avLst/>
          </a:prstGeom>
        </p:spPr>
      </p:pic>
      <p:sp>
        <p:nvSpPr>
          <p:cNvPr id="14" name="Tekstvak 13">
            <a:extLst>
              <a:ext uri="{FF2B5EF4-FFF2-40B4-BE49-F238E27FC236}">
                <a16:creationId xmlns:a16="http://schemas.microsoft.com/office/drawing/2014/main" id="{58B69C3D-563C-448B-B4A9-C8E0FD9E2EAE}"/>
              </a:ext>
            </a:extLst>
          </p:cNvPr>
          <p:cNvSpPr txBox="1"/>
          <p:nvPr/>
        </p:nvSpPr>
        <p:spPr>
          <a:xfrm>
            <a:off x="1384272" y="6370575"/>
            <a:ext cx="4638386" cy="369332"/>
          </a:xfrm>
          <a:prstGeom prst="rect">
            <a:avLst/>
          </a:prstGeom>
          <a:noFill/>
        </p:spPr>
        <p:txBody>
          <a:bodyPr wrap="none" rtlCol="0">
            <a:spAutoFit/>
          </a:bodyPr>
          <a:lstStyle/>
          <a:p>
            <a:r>
              <a:rPr lang="nl-NL" dirty="0"/>
              <a:t>https://www.immaterieelerfgoed.nl/nl/polderen</a:t>
            </a:r>
          </a:p>
        </p:txBody>
      </p:sp>
    </p:spTree>
    <p:extLst>
      <p:ext uri="{BB962C8B-B14F-4D97-AF65-F5344CB8AC3E}">
        <p14:creationId xmlns:p14="http://schemas.microsoft.com/office/powerpoint/2010/main" val="5864129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Aangepast 2">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23809A"/>
      </a:hlink>
      <a:folHlink>
        <a:srgbClr val="23809A"/>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007AB88882DB48A6EDF4F89798B058" ma:contentTypeVersion="19" ma:contentTypeDescription="Een nieuw document maken." ma:contentTypeScope="" ma:versionID="1f35bdc89b202daff9f7e4f32ae45467">
  <xsd:schema xmlns:xsd="http://www.w3.org/2001/XMLSchema" xmlns:xs="http://www.w3.org/2001/XMLSchema" xmlns:p="http://schemas.microsoft.com/office/2006/metadata/properties" xmlns:ns2="8554acb5-c55a-40f8-b686-0640bc0aec98" xmlns:ns3="28d62130-f6fa-4f0d-8e23-38b1ff5a1e57" targetNamespace="http://schemas.microsoft.com/office/2006/metadata/properties" ma:root="true" ma:fieldsID="7968b52bc6c6e21ece93611ae7722e26" ns2:_="" ns3:_="">
    <xsd:import namespace="8554acb5-c55a-40f8-b686-0640bc0aec98"/>
    <xsd:import namespace="28d62130-f6fa-4f0d-8e23-38b1ff5a1e5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4acb5-c55a-40f8-b686-0640bc0aec98"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LastSharedByUser" ma:index="10" nillable="true" ma:displayName="Laatst gedeeld, per gebruiker" ma:description="" ma:internalName="LastSharedByUser" ma:readOnly="true">
      <xsd:simpleType>
        <xsd:restriction base="dms:Note">
          <xsd:maxLength value="255"/>
        </xsd:restriction>
      </xsd:simpleType>
    </xsd:element>
    <xsd:element name="LastSharedByTime" ma:index="11" nillable="true" ma:displayName="Laatst gedeeld, per tijdstip" ma:description="" ma:internalName="LastSharedByTime" ma:readOnly="true">
      <xsd:simpleType>
        <xsd:restriction base="dms:DateTime"/>
      </xsd:simpleType>
    </xsd:element>
    <xsd:element name="TaxCatchAll" ma:index="25" nillable="true" ma:displayName="Taxonomy Catch All Column" ma:hidden="true" ma:list="{68ab3a0c-d57e-43b3-8b33-2dc207667bbd}" ma:internalName="TaxCatchAll" ma:showField="CatchAllData" ma:web="8554acb5-c55a-40f8-b686-0640bc0aec9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8d62130-f6fa-4f0d-8e23-38b1ff5a1e5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Afbeeldingtags" ma:readOnly="false" ma:fieldId="{5cf76f15-5ced-4ddc-b409-7134ff3c332f}" ma:taxonomyMulti="true" ma:sspId="f1dce185-79d4-4c29-a341-3e3d50fbfe04"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8d62130-f6fa-4f0d-8e23-38b1ff5a1e57">
      <Terms xmlns="http://schemas.microsoft.com/office/infopath/2007/PartnerControls"/>
    </lcf76f155ced4ddcb4097134ff3c332f>
    <TaxCatchAll xmlns="8554acb5-c55a-40f8-b686-0640bc0aec98" xsi:nil="true"/>
  </documentManagement>
</p:properties>
</file>

<file path=customXml/itemProps1.xml><?xml version="1.0" encoding="utf-8"?>
<ds:datastoreItem xmlns:ds="http://schemas.openxmlformats.org/officeDocument/2006/customXml" ds:itemID="{713AB122-9AA2-4B61-985C-7745C74EA4FC}">
  <ds:schemaRefs>
    <ds:schemaRef ds:uri="http://schemas.microsoft.com/sharepoint/v3/contenttype/forms"/>
  </ds:schemaRefs>
</ds:datastoreItem>
</file>

<file path=customXml/itemProps2.xml><?xml version="1.0" encoding="utf-8"?>
<ds:datastoreItem xmlns:ds="http://schemas.openxmlformats.org/officeDocument/2006/customXml" ds:itemID="{A7B7A3B7-650F-4BC5-9F0D-C14799F543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4acb5-c55a-40f8-b686-0640bc0aec98"/>
    <ds:schemaRef ds:uri="28d62130-f6fa-4f0d-8e23-38b1ff5a1e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EE86BE-06F9-4E98-9818-5F090206EFC9}">
  <ds:schemaRefs>
    <ds:schemaRef ds:uri="http://schemas.microsoft.com/office/2006/documentManagement/types"/>
    <ds:schemaRef ds:uri="28d62130-f6fa-4f0d-8e23-38b1ff5a1e57"/>
    <ds:schemaRef ds:uri="http://purl.org/dc/terms/"/>
    <ds:schemaRef ds:uri="http://purl.org/dc/dcmitype/"/>
    <ds:schemaRef ds:uri="http://schemas.microsoft.com/office/2006/metadata/properties"/>
    <ds:schemaRef ds:uri="http://www.w3.org/XML/1998/namespace"/>
    <ds:schemaRef ds:uri="http://schemas.openxmlformats.org/package/2006/metadata/core-properties"/>
    <ds:schemaRef ds:uri="8554acb5-c55a-40f8-b686-0640bc0aec98"/>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TM04033919[[fn=Circuit]]</Template>
  <TotalTime>713</TotalTime>
  <Words>238</Words>
  <Application>Microsoft Office PowerPoint</Application>
  <PresentationFormat>Breedbeeld</PresentationFormat>
  <Paragraphs>26</Paragraphs>
  <Slides>11</Slides>
  <Notes>0</Notes>
  <HiddenSlides>0</HiddenSlides>
  <MMClips>1</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11</vt:i4>
      </vt:variant>
    </vt:vector>
  </HeadingPairs>
  <TitlesOfParts>
    <vt:vector size="17" baseType="lpstr">
      <vt:lpstr>Arial</vt:lpstr>
      <vt:lpstr>Calibri</vt:lpstr>
      <vt:lpstr>Trebuchet MS</vt:lpstr>
      <vt:lpstr>Tw Cen MT</vt:lpstr>
      <vt:lpstr>Wingdings</vt:lpstr>
      <vt:lpstr>Circuit</vt:lpstr>
      <vt:lpstr>Polderen in de klas</vt:lpstr>
      <vt:lpstr>Lesdoelen</vt:lpstr>
      <vt:lpstr>Werelderfgoed</vt:lpstr>
      <vt:lpstr>Immaterieel erfgoed</vt:lpstr>
      <vt:lpstr>Immaterieel erfgoed</vt:lpstr>
      <vt:lpstr>Inhoud van het verdrag</vt:lpstr>
      <vt:lpstr>Domeinen van immaterieel erfgoed</vt:lpstr>
      <vt:lpstr>Immaterieel erfgoed in Nederland</vt:lpstr>
      <vt:lpstr>PowerPoint-presentatie</vt:lpstr>
      <vt:lpstr>Voorbeelden buitenland</vt:lpstr>
      <vt:lpstr>Overzicht  van de wereld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Gastles</dc:title>
  <dc:creator>Zeno van der Zalm</dc:creator>
  <cp:lastModifiedBy>Marieke Brugman</cp:lastModifiedBy>
  <cp:revision>84</cp:revision>
  <dcterms:created xsi:type="dcterms:W3CDTF">2019-01-09T08:31:51Z</dcterms:created>
  <dcterms:modified xsi:type="dcterms:W3CDTF">2023-01-23T14:44:20Z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0x0101004A007AB88882DB48A6EDF4F89798B058</vt:lpwstr>
  </property>
  <property fmtid="{D5CDD505-2E9C-101B-9397-08002B2CF9AE}" pid="3" name="MediaServiceImageTags">
    <vt:lpwstr/>
  </property>
</Properties>
</file>